
<file path=[Content_Types].xml><?xml version="1.0" encoding="utf-8"?>
<Types xmlns="http://schemas.openxmlformats.org/package/2006/content-types">
  <Default Extension="1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18"/>
  </p:notesMasterIdLst>
  <p:sldIdLst>
    <p:sldId id="280" r:id="rId5"/>
    <p:sldId id="281" r:id="rId6"/>
    <p:sldId id="282" r:id="rId7"/>
    <p:sldId id="283" r:id="rId8"/>
    <p:sldId id="285" r:id="rId9"/>
    <p:sldId id="286" r:id="rId10"/>
    <p:sldId id="287" r:id="rId11"/>
    <p:sldId id="288" r:id="rId12"/>
    <p:sldId id="289" r:id="rId13"/>
    <p:sldId id="290" r:id="rId14"/>
    <p:sldId id="291" r:id="rId15"/>
    <p:sldId id="292" r:id="rId16"/>
    <p:sldId id="293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19" autoAdjust="0"/>
  </p:normalViewPr>
  <p:slideViewPr>
    <p:cSldViewPr snapToGrid="0">
      <p:cViewPr varScale="1">
        <p:scale>
          <a:sx n="117" d="100"/>
          <a:sy n="117" d="100"/>
        </p:scale>
        <p:origin x="29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028CB5-1762-465E-8157-B5626F2C603D}" type="datetimeFigureOut">
              <a:rPr lang="en-US" smtClean="0"/>
              <a:t>11/18/2022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CE82A9-4125-425E-B4CD-EB62D8CAD3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6414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11/18/2022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29819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11/18/2022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98098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11/18/2022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81927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11/18/2022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520980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11/18/2022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3243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11/18/2022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7586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11/18/2022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545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11/18/2022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2771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11/18/2022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42051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11/18/2022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57741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11/18/2022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3152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11/18/2022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43349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11/18/2022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5851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11/18/2022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81491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11/18/2022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25126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11/18/2022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274407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hyperlink" Target="https://creativecommons.org/licenses/by-nc-nd/3.0/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deviantart.com/medek1/art/Alf-Hah-No-Problem-411589456" TargetMode="External"/><Relationship Id="rId5" Type="http://schemas.openxmlformats.org/officeDocument/2006/relationships/hyperlink" Target="https://pixabay.com/en/problem-shield-note-street-sign-98376/" TargetMode="External"/><Relationship Id="rId4" Type="http://schemas.openxmlformats.org/officeDocument/2006/relationships/image" Target="../media/image15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creativecommons.org/licenses/by/3.0/" TargetMode="External"/><Relationship Id="rId5" Type="http://schemas.openxmlformats.org/officeDocument/2006/relationships/hyperlink" Target="https://fabiusmaximus.com/2012/08/15/42007/" TargetMode="External"/><Relationship Id="rId4" Type="http://schemas.openxmlformats.org/officeDocument/2006/relationships/image" Target="../media/image16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creativecommons.org/licenses/by/3.0/" TargetMode="External"/><Relationship Id="rId5" Type="http://schemas.openxmlformats.org/officeDocument/2006/relationships/hyperlink" Target="https://afiftabsh.com/2012/01/07/lessons-learned-from-working-in-it/" TargetMode="External"/><Relationship Id="rId4" Type="http://schemas.openxmlformats.org/officeDocument/2006/relationships/image" Target="../media/image18.jp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phishingquiz.withgoogle.com/" TargetMode="External"/><Relationship Id="rId3" Type="http://schemas.openxmlformats.org/officeDocument/2006/relationships/hyperlink" Target="https://news.linkedin.com/2021/june/an-update-from-linkedin" TargetMode="External"/><Relationship Id="rId7" Type="http://schemas.openxmlformats.org/officeDocument/2006/relationships/hyperlink" Target="https://www.forbes.com/sites/zacharysmith/2022/04/18/scraping-data-from-linkedin-profiles-is-legal-appeals-court-rules/?sh=77339fbd2a9c" TargetMode="External"/><Relationship Id="rId2" Type="http://schemas.openxmlformats.org/officeDocument/2006/relationships/hyperlink" Target="https://www.csoonline.com/article/2130877/the-biggest-data-breaches-of-the-21st-century.html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scrubbed.net/blog/linkedin-data-leak-what-we-can-do-about-it/" TargetMode="External"/><Relationship Id="rId5" Type="http://schemas.openxmlformats.org/officeDocument/2006/relationships/hyperlink" Target="https://cybernews.com/news/stolen-data-of-500-million-linkedin-users-being-sold-online-2-million-leaked-as-proof-2/" TargetMode="External"/><Relationship Id="rId4" Type="http://schemas.openxmlformats.org/officeDocument/2006/relationships/hyperlink" Target="https://blog.linkedin.com/2021/july/15/linkedin-safety-series-what-is-scraping" TargetMode="External"/><Relationship Id="rId9" Type="http://schemas.openxmlformats.org/officeDocument/2006/relationships/hyperlink" Target="https://www.knowbe4.com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hyperlink" Target="https://creativecommons.org/licenses/by-nc/3.0/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pngimg.com/download/94408" TargetMode="External"/><Relationship Id="rId5" Type="http://schemas.openxmlformats.org/officeDocument/2006/relationships/hyperlink" Target="https://www.rawpixel.com/search/theft" TargetMode="External"/><Relationship Id="rId4" Type="http://schemas.openxmlformats.org/officeDocument/2006/relationships/image" Target="../media/image10.1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creativecommons.org/licenses/by-sa/3.0/" TargetMode="External"/><Relationship Id="rId5" Type="http://schemas.openxmlformats.org/officeDocument/2006/relationships/hyperlink" Target="https://www.flickr.com/photos/140988606@N08/32192716655" TargetMode="External"/><Relationship Id="rId4" Type="http://schemas.openxmlformats.org/officeDocument/2006/relationships/image" Target="../media/image11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creativecommons.org/licenses/by/3.0/" TargetMode="External"/><Relationship Id="rId5" Type="http://schemas.openxmlformats.org/officeDocument/2006/relationships/hyperlink" Target="https://sunlightfoundation.com/2014/07/17/no-less-disclosure-will-not-reduce-dark-money/" TargetMode="External"/><Relationship Id="rId4" Type="http://schemas.openxmlformats.org/officeDocument/2006/relationships/image" Target="../media/image12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creativecommons.org/licenses/by-nc-nd/3.0/" TargetMode="External"/><Relationship Id="rId5" Type="http://schemas.openxmlformats.org/officeDocument/2006/relationships/hyperlink" Target="https://askleo.com/how_do_i_recover_my_data_after_a_computer_crash/" TargetMode="External"/><Relationship Id="rId4" Type="http://schemas.openxmlformats.org/officeDocument/2006/relationships/image" Target="../media/image13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creativecommons.org/licenses/by-nc-nd/3.0/" TargetMode="External"/><Relationship Id="rId5" Type="http://schemas.openxmlformats.org/officeDocument/2006/relationships/hyperlink" Target="http://www.i-tecnico.pt/phishing-o-que-e-tenha-cuidado/" TargetMode="Externa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large, sitting, white, numbers">
            <a:extLst>
              <a:ext uri="{FF2B5EF4-FFF2-40B4-BE49-F238E27FC236}">
                <a16:creationId xmlns:a16="http://schemas.microsoft.com/office/drawing/2014/main" id="{9A5D9ED1-DFCC-4799-89E2-D118451B98D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2" y="0"/>
            <a:ext cx="12191356" cy="6858000"/>
          </a:xfrm>
          <a:prstGeom prst="rect">
            <a:avLst/>
          </a:prstGeom>
        </p:spPr>
      </p:pic>
      <p:sp useBgFill="1">
        <p:nvSpPr>
          <p:cNvPr id="96" name="Freeform 5">
            <a:extLst>
              <a:ext uri="{FF2B5EF4-FFF2-40B4-BE49-F238E27FC236}">
                <a16:creationId xmlns:a16="http://schemas.microsoft.com/office/drawing/2014/main" id="{FE469E50-3893-4ED6-92BA-2985C32B0C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7131809" y="1385982"/>
            <a:ext cx="4031414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="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97307" y="1673524"/>
            <a:ext cx="4100417" cy="2420504"/>
          </a:xfrm>
        </p:spPr>
        <p:txBody>
          <a:bodyPr>
            <a:noAutofit/>
          </a:bodyPr>
          <a:lstStyle/>
          <a:p>
            <a:pPr algn="l"/>
            <a:r>
              <a:rPr lang="en-US" sz="4800" dirty="0">
                <a:solidFill>
                  <a:schemeClr val="tx1">
                    <a:lumMod val="95000"/>
                  </a:schemeClr>
                </a:solidFill>
              </a:rPr>
              <a:t>DATA BREACH or DATA SCRAPE 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54456" y="3992658"/>
            <a:ext cx="3509356" cy="520203"/>
          </a:xfrm>
        </p:spPr>
        <p:txBody>
          <a:bodyPr>
            <a:normAutofit/>
          </a:bodyPr>
          <a:lstStyle/>
          <a:p>
            <a:pPr algn="l"/>
            <a:r>
              <a:rPr lang="en-US" sz="20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the LinkedIn 2021 Data Leak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C014AE-01BA-890F-693E-6361D6E9EFB6}"/>
              </a:ext>
            </a:extLst>
          </p:cNvPr>
          <p:cNvSpPr txBox="1"/>
          <p:nvPr/>
        </p:nvSpPr>
        <p:spPr>
          <a:xfrm>
            <a:off x="9413421" y="4803007"/>
            <a:ext cx="17108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latin typeface="+mj-lt"/>
              </a:rPr>
              <a:t>CTEC-114</a:t>
            </a:r>
            <a:r>
              <a:rPr lang="en-US" sz="1400" dirty="0">
                <a:latin typeface="+mj-lt"/>
              </a:rPr>
              <a:t> Fall 2022</a:t>
            </a:r>
          </a:p>
          <a:p>
            <a:pPr algn="r"/>
            <a:r>
              <a:rPr lang="en-US" sz="1400" dirty="0">
                <a:latin typeface="+mj-lt"/>
              </a:rPr>
              <a:t>Jeffrey S. Walley </a:t>
            </a:r>
          </a:p>
        </p:txBody>
      </p:sp>
    </p:spTree>
    <p:extLst>
      <p:ext uri="{BB962C8B-B14F-4D97-AF65-F5344CB8AC3E}">
        <p14:creationId xmlns:p14="http://schemas.microsoft.com/office/powerpoint/2010/main" val="15831201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0">
            <a:extLst>
              <a:ext uri="{FF2B5EF4-FFF2-40B4-BE49-F238E27FC236}">
                <a16:creationId xmlns:a16="http://schemas.microsoft.com/office/drawing/2014/main" id="{94AB646F-3BE3-47A3-B14F-9CB84F6BF5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C16315-F096-B608-7472-D865628CFD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599"/>
            <a:ext cx="5978072" cy="148115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dirty="0"/>
              <a:t>How did </a:t>
            </a:r>
            <a:r>
              <a:rPr lang="en-US" sz="4800" dirty="0" err="1"/>
              <a:t>Linkedin</a:t>
            </a:r>
            <a:r>
              <a:rPr lang="en-US" sz="4800" dirty="0"/>
              <a:t> respond?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7CFCAA-9246-F0D2-95E1-6AF57016D4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3795" y="2279176"/>
            <a:ext cx="5978072" cy="34156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36900" indent="0">
              <a:buNone/>
            </a:pPr>
            <a:r>
              <a:rPr lang="en-US" sz="2000" dirty="0" err="1">
                <a:solidFill>
                  <a:schemeClr val="tx1"/>
                </a:solidFill>
                <a:latin typeface="Arial Nova" panose="020B0504020202020204" pitchFamily="34" charset="0"/>
              </a:rPr>
              <a:t>Linkedin</a:t>
            </a:r>
            <a:r>
              <a:rPr lang="en-US" sz="2000" dirty="0">
                <a:solidFill>
                  <a:schemeClr val="tx1"/>
                </a:solidFill>
                <a:latin typeface="Arial Nova" panose="020B0504020202020204" pitchFamily="34" charset="0"/>
              </a:rPr>
              <a:t> released a statement saying the company considered the incident a violation of the terms of service, not a data breach.</a:t>
            </a:r>
          </a:p>
        </p:txBody>
      </p:sp>
      <p:pic>
        <p:nvPicPr>
          <p:cNvPr id="16" name="Picture 12">
            <a:extLst>
              <a:ext uri="{FF2B5EF4-FFF2-40B4-BE49-F238E27FC236}">
                <a16:creationId xmlns:a16="http://schemas.microsoft.com/office/drawing/2014/main" id="{E0BE7827-5B1A-4F37-BF70-19F7C5C6BD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7501468" y="1"/>
            <a:ext cx="4690532" cy="6858000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71D1254-1CFF-B741-8858-E27C5478E32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25955" r="25955"/>
          <a:stretch/>
        </p:blipFill>
        <p:spPr>
          <a:xfrm>
            <a:off x="7560909" y="0"/>
            <a:ext cx="4571649" cy="68579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76BFE94-481E-600E-8381-0FAC1067ED80}"/>
              </a:ext>
            </a:extLst>
          </p:cNvPr>
          <p:cNvSpPr txBox="1"/>
          <p:nvPr/>
        </p:nvSpPr>
        <p:spPr>
          <a:xfrm>
            <a:off x="7620351" y="6627168"/>
            <a:ext cx="457164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hlinkClick r:id="rId6" tooltip="https://www.deviantart.com/medek1/art/Alf-Hah-No-Problem-411589456"/>
              </a:rPr>
              <a:t>This Photo</a:t>
            </a:r>
            <a:r>
              <a:rPr lang="en-US" sz="900" dirty="0"/>
              <a:t> by Unknown Author is licensed under </a:t>
            </a:r>
            <a:r>
              <a:rPr lang="en-US" sz="900" dirty="0">
                <a:hlinkClick r:id="rId7" tooltip="https://creativecommons.org/licenses/by-nc-nd/3.0/"/>
              </a:rPr>
              <a:t>CC BY-NC-ND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6967243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0AB9C63-27B3-4275-BF3D-3E47170455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518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75489D-2D86-8CFF-DCD8-6F2D3787A9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2100" y="508389"/>
            <a:ext cx="5441285" cy="292236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dirty="0"/>
              <a:t>What could the company have done differently?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B35D1C-8D46-0180-8132-B1190D7BCC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233" y="3518807"/>
            <a:ext cx="5889109" cy="240846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Arial Nova" panose="020B0504020202020204" pitchFamily="34" charset="0"/>
              </a:rPr>
              <a:t>Let users know. </a:t>
            </a:r>
          </a:p>
          <a:p>
            <a: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Arial Nova" panose="020B0504020202020204" pitchFamily="34" charset="0"/>
              </a:rPr>
              <a:t>Find a way to secure user’s personal information.</a:t>
            </a:r>
          </a:p>
          <a:p>
            <a: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tx1"/>
                </a:solidFill>
                <a:latin typeface="Arial Nova" panose="020B0504020202020204" pitchFamily="34" charset="0"/>
              </a:rPr>
              <a:t>Linkedin</a:t>
            </a:r>
            <a:r>
              <a:rPr lang="en-US" sz="2000" dirty="0">
                <a:solidFill>
                  <a:schemeClr val="tx1"/>
                </a:solidFill>
                <a:latin typeface="Arial Nova" panose="020B0504020202020204" pitchFamily="34" charset="0"/>
              </a:rPr>
              <a:t> set up models to search for and limit scraping tools as a result. </a:t>
            </a:r>
          </a:p>
          <a:p>
            <a:pPr>
              <a:lnSpc>
                <a:spcPct val="100000"/>
              </a:lnSpc>
            </a:pPr>
            <a:endParaRPr lang="en-US" sz="1700" dirty="0">
              <a:solidFill>
                <a:schemeClr val="tx1">
                  <a:lumMod val="95000"/>
                </a:schemeClr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6AAFF90-89E1-46D5-B8B5-3BFDBB92D8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-10649" y="1"/>
            <a:ext cx="4690532" cy="6858000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E23A5D5-0DA4-2DD4-7650-54DDFBAEA1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rcRect/>
          <a:stretch/>
        </p:blipFill>
        <p:spPr>
          <a:xfrm>
            <a:off x="130346" y="1366935"/>
            <a:ext cx="4549537" cy="348293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F6617D5-4687-0843-82F5-DE2BCE799271}"/>
              </a:ext>
            </a:extLst>
          </p:cNvPr>
          <p:cNvSpPr txBox="1"/>
          <p:nvPr/>
        </p:nvSpPr>
        <p:spPr>
          <a:xfrm>
            <a:off x="544521" y="6216808"/>
            <a:ext cx="454953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hlinkClick r:id="rId5" tooltip="https://fabiusmaximus.com/2012/08/15/42007/"/>
              </a:rPr>
              <a:t>This Photo</a:t>
            </a:r>
            <a:r>
              <a:rPr lang="en-US" sz="900" dirty="0"/>
              <a:t> by Unknown Author is licensed under </a:t>
            </a:r>
            <a:r>
              <a:rPr lang="en-US" sz="900" dirty="0">
                <a:hlinkClick r:id="rId6" tooltip="https://creativecommons.org/licenses/by/3.0/"/>
              </a:rPr>
              <a:t>CC BY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8816351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FF486E2F-D0C1-4083-88AE-1015B8F6EB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C16315-F096-B608-7472-D865628CFD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070" y="444662"/>
            <a:ext cx="10353762" cy="1257300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4800" dirty="0"/>
              <a:t>Additional information that I learned during research: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7CFCAA-9246-F0D2-95E1-6AF57016D4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44404" y="2132822"/>
            <a:ext cx="5546272" cy="365837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Arial Nova" panose="020B0504020202020204" pitchFamily="34" charset="0"/>
              </a:rPr>
              <a:t>There are tools that help instruct users</a:t>
            </a:r>
          </a:p>
          <a:p>
            <a:pPr lvl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Arial Nova" panose="020B0504020202020204" pitchFamily="34" charset="0"/>
              </a:rPr>
              <a:t>Jigsaw’s ‘</a:t>
            </a:r>
            <a:r>
              <a:rPr lang="en-US" sz="2000" dirty="0" err="1">
                <a:solidFill>
                  <a:schemeClr val="tx1"/>
                </a:solidFill>
                <a:latin typeface="Arial Nova" panose="020B0504020202020204" pitchFamily="34" charset="0"/>
              </a:rPr>
              <a:t>Phishingquiz.withgoogle</a:t>
            </a:r>
            <a:r>
              <a:rPr lang="en-US" sz="2000" dirty="0">
                <a:solidFill>
                  <a:schemeClr val="tx1"/>
                </a:solidFill>
                <a:latin typeface="Arial Nova" panose="020B0504020202020204" pitchFamily="34" charset="0"/>
              </a:rPr>
              <a:t>’</a:t>
            </a:r>
          </a:p>
          <a:p>
            <a:pPr lvl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Arial Nova" panose="020B0504020202020204" pitchFamily="34" charset="0"/>
              </a:rPr>
              <a:t>‘KnowBe4’</a:t>
            </a:r>
          </a:p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Arial Nova" panose="020B0504020202020204" pitchFamily="34" charset="0"/>
              </a:rPr>
              <a:t>There are various sites where you can download scraping applications</a:t>
            </a:r>
          </a:p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Arial Nova" panose="020B0504020202020204" pitchFamily="34" charset="0"/>
              </a:rPr>
              <a:t>In April 2022 the US courts that a company named </a:t>
            </a:r>
            <a:r>
              <a:rPr lang="en-US" sz="2000" dirty="0" err="1">
                <a:solidFill>
                  <a:schemeClr val="tx1"/>
                </a:solidFill>
                <a:latin typeface="Arial Nova" panose="020B0504020202020204" pitchFamily="34" charset="0"/>
              </a:rPr>
              <a:t>HiQ</a:t>
            </a:r>
            <a:r>
              <a:rPr lang="en-US" sz="2000" dirty="0">
                <a:solidFill>
                  <a:schemeClr val="tx1"/>
                </a:solidFill>
                <a:latin typeface="Arial Nova" panose="020B0504020202020204" pitchFamily="34" charset="0"/>
              </a:rPr>
              <a:t> could legally scrape and sell user data.</a:t>
            </a:r>
          </a:p>
          <a:p>
            <a:pPr lvl="1">
              <a:lnSpc>
                <a:spcPct val="90000"/>
              </a:lnSpc>
            </a:pPr>
            <a:endParaRPr lang="en-US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AD661026-DE64-47F1-9F88-0847B5FB35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200" y="1998132"/>
            <a:ext cx="4333632" cy="3521077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71D1254-1CFF-B741-8858-E27C5478E32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6613" r="6977" b="2"/>
          <a:stretch/>
        </p:blipFill>
        <p:spPr>
          <a:xfrm>
            <a:off x="6460067" y="1866900"/>
            <a:ext cx="5546271" cy="444470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C98FFEF-6DEE-D246-0B31-4DA5CDEA1989}"/>
              </a:ext>
            </a:extLst>
          </p:cNvPr>
          <p:cNvSpPr txBox="1"/>
          <p:nvPr/>
        </p:nvSpPr>
        <p:spPr>
          <a:xfrm>
            <a:off x="8491933" y="6111549"/>
            <a:ext cx="2404824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5" tooltip="https://afiftabsh.com/2012/01/07/lessons-learned-from-working-in-it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6" tooltip="https://creativecommons.org/licenses/by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</a:t>
            </a:r>
            <a:endParaRPr lang="en-US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67746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5DC57F-8D74-26AB-0D4A-0026EBA483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AF6519-DC4A-B4CF-5486-81721F558BE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6956" y="2000250"/>
            <a:ext cx="11862707" cy="4000500"/>
          </a:xfrm>
        </p:spPr>
        <p:txBody>
          <a:bodyPr>
            <a:noAutofit/>
          </a:bodyPr>
          <a:lstStyle/>
          <a:p>
            <a:pPr marL="494100" indent="-457200">
              <a:buFont typeface="+mj-lt"/>
              <a:buAutoNum type="arabicPeriod"/>
            </a:pPr>
            <a:r>
              <a:rPr lang="en-US" sz="2000" dirty="0">
                <a:solidFill>
                  <a:schemeClr val="tx1"/>
                </a:solidFill>
                <a:latin typeface="Arial Nova" panose="020B05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https://www.csoonline.com/article/2130877/the-biggest-data-breaches-of-the-21st-century.html</a:t>
            </a:r>
            <a:endParaRPr lang="en-US" sz="2000" dirty="0">
              <a:solidFill>
                <a:schemeClr val="tx1"/>
              </a:solidFill>
              <a:latin typeface="Arial Nova" panose="020B0504020202020204" pitchFamily="34" charset="0"/>
            </a:endParaRPr>
          </a:p>
          <a:p>
            <a:pPr marL="494100" indent="-457200">
              <a:buFont typeface="+mj-lt"/>
              <a:buAutoNum type="arabicPeriod"/>
            </a:pPr>
            <a:r>
              <a:rPr lang="en-US" sz="2000" dirty="0">
                <a:solidFill>
                  <a:schemeClr val="tx1"/>
                </a:solidFill>
                <a:latin typeface="Arial Nova" panose="020B05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https://news.linkedin.com/2021/june/an-update-from-linkedin</a:t>
            </a:r>
            <a:endParaRPr lang="en-US" sz="2000" dirty="0">
              <a:solidFill>
                <a:schemeClr val="tx1"/>
              </a:solidFill>
              <a:latin typeface="Arial Nova" panose="020B0504020202020204" pitchFamily="34" charset="0"/>
            </a:endParaRPr>
          </a:p>
          <a:p>
            <a:pPr marL="494100" indent="-457200">
              <a:buFont typeface="+mj-lt"/>
              <a:buAutoNum type="arabicPeriod"/>
            </a:pPr>
            <a:r>
              <a:rPr lang="en-US" sz="2000" dirty="0">
                <a:solidFill>
                  <a:schemeClr val="tx1"/>
                </a:solidFill>
                <a:latin typeface="Arial Nova" panose="020B05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https://blog.linkedin.com/2021/july/15/linkedin-safety-series-what-is-scraping</a:t>
            </a:r>
            <a:endParaRPr lang="en-US" sz="2000" dirty="0">
              <a:solidFill>
                <a:schemeClr val="tx1"/>
              </a:solidFill>
              <a:latin typeface="Arial Nova" panose="020B0504020202020204" pitchFamily="34" charset="0"/>
            </a:endParaRPr>
          </a:p>
          <a:p>
            <a:pPr marL="494100" indent="-457200">
              <a:buFont typeface="+mj-lt"/>
              <a:buAutoNum type="arabicPeriod"/>
            </a:pPr>
            <a:r>
              <a:rPr lang="en-US" sz="2000" dirty="0">
                <a:solidFill>
                  <a:schemeClr val="tx1"/>
                </a:solidFill>
                <a:latin typeface="Arial Nova" panose="020B0504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https://cybernews.com/news/stolen-data-of-500-million-linkedin-users-being-sold-online-2-million-leaked-as-proof-2/</a:t>
            </a:r>
            <a:endParaRPr lang="en-US" sz="2000" dirty="0">
              <a:solidFill>
                <a:schemeClr val="tx1"/>
              </a:solidFill>
              <a:latin typeface="Arial Nova" panose="020B0504020202020204" pitchFamily="34" charset="0"/>
            </a:endParaRPr>
          </a:p>
          <a:p>
            <a:pPr marL="494100" indent="-457200">
              <a:buFont typeface="+mj-lt"/>
              <a:buAutoNum type="arabicPeriod"/>
            </a:pPr>
            <a:r>
              <a:rPr lang="en-US" sz="2000" dirty="0">
                <a:solidFill>
                  <a:schemeClr val="tx1"/>
                </a:solidFill>
                <a:latin typeface="Arial Nova" panose="020B0504020202020204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https://scrubbed.net/blog/linkedin-data-leak-what-we-can-do-about-it/</a:t>
            </a:r>
            <a:endParaRPr lang="en-US" sz="2000" dirty="0">
              <a:solidFill>
                <a:schemeClr val="tx1"/>
              </a:solidFill>
              <a:latin typeface="Arial Nova" panose="020B0504020202020204" pitchFamily="34" charset="0"/>
            </a:endParaRPr>
          </a:p>
          <a:p>
            <a:pPr marL="494100" indent="-457200">
              <a:buFont typeface="+mj-lt"/>
              <a:buAutoNum type="arabicPeriod"/>
            </a:pPr>
            <a:r>
              <a:rPr lang="en-US" sz="2000" dirty="0">
                <a:solidFill>
                  <a:schemeClr val="tx1"/>
                </a:solidFill>
                <a:latin typeface="Arial Nova" panose="020B0504020202020204" pitchFamily="34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https://www.forbes.com/sites/zacharysmith/2022/04/18/scraping-data-from-linkedin-profiles-is-legal-appeals-court-rules/?sh=77339fbd2a9c</a:t>
            </a:r>
            <a:endParaRPr lang="en-US" sz="2000" dirty="0">
              <a:solidFill>
                <a:schemeClr val="tx1"/>
              </a:solidFill>
              <a:latin typeface="Arial Nova" panose="020B0504020202020204" pitchFamily="34" charset="0"/>
            </a:endParaRPr>
          </a:p>
          <a:p>
            <a:pPr marL="494100" indent="-457200">
              <a:buFont typeface="+mj-lt"/>
              <a:buAutoNum type="arabicPeriod"/>
            </a:pPr>
            <a:r>
              <a:rPr lang="en-US" sz="2000" dirty="0">
                <a:solidFill>
                  <a:schemeClr val="tx1"/>
                </a:solidFill>
                <a:latin typeface="Arial Nova" panose="020B0504020202020204" pitchFamily="34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https://phishingquiz.withgoogle.com/</a:t>
            </a:r>
            <a:endParaRPr lang="en-US" sz="2000" dirty="0">
              <a:solidFill>
                <a:schemeClr val="tx1"/>
              </a:solidFill>
              <a:latin typeface="Arial Nova" panose="020B0504020202020204" pitchFamily="34" charset="0"/>
            </a:endParaRPr>
          </a:p>
          <a:p>
            <a:pPr marL="494100" indent="-457200">
              <a:buFont typeface="+mj-lt"/>
              <a:buAutoNum type="arabicPeriod"/>
            </a:pPr>
            <a:r>
              <a:rPr lang="en-US" sz="2000" dirty="0">
                <a:solidFill>
                  <a:schemeClr val="tx1"/>
                </a:solidFill>
                <a:latin typeface="Arial Nova" panose="020B0504020202020204" pitchFamily="34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https://www.knowbe4.com/</a:t>
            </a:r>
            <a:endParaRPr lang="en-US" sz="2000" dirty="0">
              <a:solidFill>
                <a:schemeClr val="tx1"/>
              </a:solidFill>
              <a:latin typeface="Arial Nova" panose="020B05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88901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1F205-E8A9-4237-8AD2-ABD9BF694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150" y="638175"/>
            <a:ext cx="10353762" cy="1257300"/>
          </a:xfrm>
        </p:spPr>
        <p:txBody>
          <a:bodyPr anchor="b">
            <a:normAutofit/>
          </a:bodyPr>
          <a:lstStyle/>
          <a:p>
            <a:pPr algn="l"/>
            <a:r>
              <a:rPr lang="en-US" sz="4800" dirty="0"/>
              <a:t>What company was involved?</a:t>
            </a:r>
          </a:p>
        </p:txBody>
      </p:sp>
      <p:pic>
        <p:nvPicPr>
          <p:cNvPr id="10" name="Content Placeholder 9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83DFC32A-C5D2-5480-D3FB-9661D10EC4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591050" y="2124075"/>
            <a:ext cx="7162800" cy="4248150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7F052C9-0831-F33F-C099-01583949A1CA}"/>
              </a:ext>
            </a:extLst>
          </p:cNvPr>
          <p:cNvSpPr txBox="1"/>
          <p:nvPr/>
        </p:nvSpPr>
        <p:spPr>
          <a:xfrm>
            <a:off x="438150" y="3075057"/>
            <a:ext cx="38671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Arial Nova" panose="020B0504020202020204" pitchFamily="34" charset="0"/>
              </a:rPr>
              <a:t>Linkedin</a:t>
            </a:r>
            <a:r>
              <a:rPr lang="en-US" sz="2000" dirty="0">
                <a:latin typeface="Arial Nova" panose="020B0504020202020204" pitchFamily="34" charset="0"/>
              </a:rPr>
              <a:t> was the company involved in the data breach.</a:t>
            </a:r>
          </a:p>
        </p:txBody>
      </p:sp>
    </p:spTree>
    <p:extLst>
      <p:ext uri="{BB962C8B-B14F-4D97-AF65-F5344CB8AC3E}">
        <p14:creationId xmlns:p14="http://schemas.microsoft.com/office/powerpoint/2010/main" val="32650774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0AB9C63-27B3-4275-BF3D-3E47170455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518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75489D-2D86-8CFF-DCD8-6F2D3787A9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2100" y="508389"/>
            <a:ext cx="5441285" cy="292236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dirty="0"/>
              <a:t>Who perpetrated the breach?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B35D1C-8D46-0180-8132-B1190D7BCC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234" y="3921915"/>
            <a:ext cx="5441286" cy="933340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chemeClr val="tx1"/>
                </a:solidFill>
                <a:effectLst/>
                <a:latin typeface="Arial Nova" panose="020B0504020202020204" pitchFamily="34" charset="0"/>
              </a:rPr>
              <a:t>A user known as ‘</a:t>
            </a:r>
            <a:r>
              <a:rPr lang="en-US" sz="2000" dirty="0" err="1">
                <a:solidFill>
                  <a:schemeClr val="tx1"/>
                </a:solidFill>
                <a:effectLst/>
                <a:latin typeface="Arial Nova" panose="020B0504020202020204" pitchFamily="34" charset="0"/>
              </a:rPr>
              <a:t>TomLiner</a:t>
            </a:r>
            <a:r>
              <a:rPr lang="en-US" sz="2000" dirty="0">
                <a:solidFill>
                  <a:schemeClr val="tx1"/>
                </a:solidFill>
                <a:effectLst/>
                <a:latin typeface="Arial Nova" panose="020B0504020202020204" pitchFamily="34" charset="0"/>
              </a:rPr>
              <a:t>’, using the moniker ‘GOD user’ perpetrated the information gathering.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6AAFF90-89E1-46D5-B8B5-3BFDBB92D8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-10649" y="1"/>
            <a:ext cx="4690532" cy="6858000"/>
          </a:xfrm>
          <a:prstGeom prst="rect">
            <a:avLst/>
          </a:prstGeom>
        </p:spPr>
      </p:pic>
      <p:pic>
        <p:nvPicPr>
          <p:cNvPr id="6" name="Content Placeholder 5" descr="TomLiner">
            <a:extLst>
              <a:ext uri="{FF2B5EF4-FFF2-40B4-BE49-F238E27FC236}">
                <a16:creationId xmlns:a16="http://schemas.microsoft.com/office/drawing/2014/main" id="{CE23A5D5-0DA4-2DD4-7650-54DDFBAEA1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43339" y="1551977"/>
            <a:ext cx="3551912" cy="3303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3761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0">
            <a:extLst>
              <a:ext uri="{FF2B5EF4-FFF2-40B4-BE49-F238E27FC236}">
                <a16:creationId xmlns:a16="http://schemas.microsoft.com/office/drawing/2014/main" id="{94AB646F-3BE3-47A3-B14F-9CB84F6BF5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C16315-F096-B608-7472-D865628CFD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599"/>
            <a:ext cx="5978072" cy="148115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dirty="0"/>
              <a:t>What exactly happened?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7CFCAA-9246-F0D2-95E1-6AF57016D4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3795" y="2279176"/>
            <a:ext cx="5978072" cy="34156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36900" indent="0">
              <a:buNone/>
            </a:pPr>
            <a:r>
              <a:rPr lang="en-US" sz="2000" dirty="0">
                <a:solidFill>
                  <a:schemeClr val="tx1"/>
                </a:solidFill>
                <a:latin typeface="Arial Nova" panose="020B0504020202020204" pitchFamily="34" charset="0"/>
              </a:rPr>
              <a:t>LinkedIn’s API (Application Programming Interface) was misused by a third party to gain access to the personal data of millions of users.</a:t>
            </a:r>
          </a:p>
          <a:p>
            <a:pPr marL="36900" indent="0">
              <a:buNone/>
            </a:pPr>
            <a:endParaRPr lang="en-US" sz="2000" dirty="0">
              <a:solidFill>
                <a:schemeClr val="tx1"/>
              </a:solidFill>
              <a:latin typeface="Arial Nova" panose="020B0504020202020204" pitchFamily="34" charset="0"/>
            </a:endParaRPr>
          </a:p>
          <a:p>
            <a:pPr marL="36900" indent="0">
              <a:buNone/>
            </a:pPr>
            <a:r>
              <a:rPr lang="en-US" sz="2000" b="0" i="0" dirty="0">
                <a:solidFill>
                  <a:schemeClr val="tx1"/>
                </a:solidFill>
                <a:effectLst/>
                <a:latin typeface="Arial Nova" panose="020B0504020202020204" pitchFamily="34" charset="0"/>
              </a:rPr>
              <a:t>Information such as full names, gender, email addresses, phone numbers, and industry information were included in the database.</a:t>
            </a:r>
            <a:endParaRPr lang="en-US" sz="2000" dirty="0">
              <a:solidFill>
                <a:schemeClr val="tx1"/>
              </a:solidFill>
              <a:latin typeface="Arial Nova" panose="020B0504020202020204" pitchFamily="34" charset="0"/>
            </a:endParaRPr>
          </a:p>
        </p:txBody>
      </p:sp>
      <p:pic>
        <p:nvPicPr>
          <p:cNvPr id="16" name="Picture 12">
            <a:extLst>
              <a:ext uri="{FF2B5EF4-FFF2-40B4-BE49-F238E27FC236}">
                <a16:creationId xmlns:a16="http://schemas.microsoft.com/office/drawing/2014/main" id="{E0BE7827-5B1A-4F37-BF70-19F7C5C6BD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7501468" y="1"/>
            <a:ext cx="4690532" cy="6858000"/>
          </a:xfrm>
          <a:prstGeom prst="rect">
            <a:avLst/>
          </a:prstGeom>
        </p:spPr>
      </p:pic>
      <p:pic>
        <p:nvPicPr>
          <p:cNvPr id="6" name="Content Placeholder 5" descr="Computer script on a screen">
            <a:extLst>
              <a:ext uri="{FF2B5EF4-FFF2-40B4-BE49-F238E27FC236}">
                <a16:creationId xmlns:a16="http://schemas.microsoft.com/office/drawing/2014/main" id="{171D1254-1CFF-B741-8858-E27C5478E32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4"/>
          <a:srcRect l="7539" r="47964" b="-1"/>
          <a:stretch/>
        </p:blipFill>
        <p:spPr>
          <a:xfrm>
            <a:off x="7620351" y="10"/>
            <a:ext cx="4571649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2613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0AB9C63-27B3-4275-BF3D-3E47170455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518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75489D-2D86-8CFF-DCD8-6F2D3787A9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2100" y="508389"/>
            <a:ext cx="5441285" cy="292236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dirty="0"/>
              <a:t>When did the breach occur?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B35D1C-8D46-0180-8132-B1190D7BCC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234" y="3921915"/>
            <a:ext cx="5441286" cy="93334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chemeClr val="tx1"/>
                </a:solidFill>
                <a:latin typeface="Arial Nova" panose="020B0504020202020204" pitchFamily="34" charset="0"/>
              </a:rPr>
              <a:t>A posting offering user data for sale appeared on June 22</a:t>
            </a:r>
            <a:r>
              <a:rPr lang="en-US" sz="2000" baseline="30000" dirty="0">
                <a:solidFill>
                  <a:schemeClr val="tx1"/>
                </a:solidFill>
                <a:latin typeface="Arial Nova" panose="020B0504020202020204" pitchFamily="34" charset="0"/>
              </a:rPr>
              <a:t>nd</a:t>
            </a:r>
            <a:r>
              <a:rPr lang="en-US" sz="2000" dirty="0">
                <a:solidFill>
                  <a:schemeClr val="tx1"/>
                </a:solidFill>
                <a:latin typeface="Arial Nova" panose="020B0504020202020204" pitchFamily="34" charset="0"/>
              </a:rPr>
              <a:t>, 2021.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6AAFF90-89E1-46D5-B8B5-3BFDBB92D8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-10649" y="1"/>
            <a:ext cx="4690532" cy="6858000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E23A5D5-0DA4-2DD4-7650-54DDFBAEA1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rcRect/>
          <a:stretch/>
        </p:blipFill>
        <p:spPr>
          <a:xfrm>
            <a:off x="643339" y="1871649"/>
            <a:ext cx="3551912" cy="266393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CFD5074-883B-D599-8606-587154EE4C01}"/>
              </a:ext>
            </a:extLst>
          </p:cNvPr>
          <p:cNvSpPr txBox="1"/>
          <p:nvPr/>
        </p:nvSpPr>
        <p:spPr>
          <a:xfrm>
            <a:off x="643339" y="6525587"/>
            <a:ext cx="330327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6" tooltip="https://pngimg.com/download/94408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7" tooltip="https://creativecommons.org/licenses/by-nc/3.0/"/>
              </a:rPr>
              <a:t>CC BY-NC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35529396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0">
            <a:extLst>
              <a:ext uri="{FF2B5EF4-FFF2-40B4-BE49-F238E27FC236}">
                <a16:creationId xmlns:a16="http://schemas.microsoft.com/office/drawing/2014/main" id="{94AB646F-3BE3-47A3-B14F-9CB84F6BF5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C16315-F096-B608-7472-D865628CFD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599"/>
            <a:ext cx="5978072" cy="148115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dirty="0"/>
              <a:t>Where did the data turn up?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7CFCAA-9246-F0D2-95E1-6AF57016D4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3795" y="2279176"/>
            <a:ext cx="5978072" cy="34156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36900" indent="0">
              <a:buNone/>
            </a:pPr>
            <a:r>
              <a:rPr lang="en-US" sz="2000" dirty="0">
                <a:solidFill>
                  <a:schemeClr val="tx1"/>
                </a:solidFill>
                <a:latin typeface="Arial Nova" panose="020B0504020202020204" pitchFamily="34" charset="0"/>
              </a:rPr>
              <a:t>Information was dumped to a Dark Web forum site, </a:t>
            </a:r>
            <a:r>
              <a:rPr lang="en-US" sz="2000" dirty="0" err="1">
                <a:solidFill>
                  <a:schemeClr val="tx1"/>
                </a:solidFill>
                <a:latin typeface="Arial Nova" panose="020B0504020202020204" pitchFamily="34" charset="0"/>
              </a:rPr>
              <a:t>RaidForums</a:t>
            </a:r>
            <a:r>
              <a:rPr lang="en-US" sz="2000" dirty="0">
                <a:solidFill>
                  <a:schemeClr val="tx1"/>
                </a:solidFill>
                <a:latin typeface="Arial Nova" panose="020B0504020202020204" pitchFamily="34" charset="0"/>
              </a:rPr>
              <a:t>. 1 million users’ personal data was included as a sample.</a:t>
            </a:r>
          </a:p>
        </p:txBody>
      </p:sp>
      <p:pic>
        <p:nvPicPr>
          <p:cNvPr id="16" name="Picture 12">
            <a:extLst>
              <a:ext uri="{FF2B5EF4-FFF2-40B4-BE49-F238E27FC236}">
                <a16:creationId xmlns:a16="http://schemas.microsoft.com/office/drawing/2014/main" id="{E0BE7827-5B1A-4F37-BF70-19F7C5C6BD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7501468" y="1"/>
            <a:ext cx="4690532" cy="6858000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71D1254-1CFF-B741-8858-E27C5478E32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27801" r="27801"/>
          <a:stretch/>
        </p:blipFill>
        <p:spPr>
          <a:xfrm>
            <a:off x="7620351" y="0"/>
            <a:ext cx="4571649" cy="68579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76BFE94-481E-600E-8381-0FAC1067ED80}"/>
              </a:ext>
            </a:extLst>
          </p:cNvPr>
          <p:cNvSpPr txBox="1"/>
          <p:nvPr/>
        </p:nvSpPr>
        <p:spPr>
          <a:xfrm>
            <a:off x="7620351" y="6857990"/>
            <a:ext cx="457164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5" tooltip="https://www.flickr.com/photos/140988606@N08/32192716655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6" tooltip="https://creativecommons.org/licenses/by-sa/3.0/"/>
              </a:rPr>
              <a:t>CC BY-SA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30241206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0AB9C63-27B3-4275-BF3D-3E47170455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518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75489D-2D86-8CFF-DCD8-6F2D3787A9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2100" y="508389"/>
            <a:ext cx="5441285" cy="292236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dirty="0"/>
              <a:t>Why did the breach occur?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B35D1C-8D46-0180-8132-B1190D7BCC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234" y="3921915"/>
            <a:ext cx="5441286" cy="93334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000" dirty="0" err="1">
                <a:solidFill>
                  <a:schemeClr val="tx1"/>
                </a:solidFill>
                <a:latin typeface="Arial Nova" panose="020B0504020202020204" pitchFamily="34" charset="0"/>
              </a:rPr>
              <a:t>TomLiner</a:t>
            </a:r>
            <a:r>
              <a:rPr lang="en-US" sz="2000" dirty="0">
                <a:solidFill>
                  <a:schemeClr val="tx1"/>
                </a:solidFill>
                <a:latin typeface="Arial Nova" panose="020B0504020202020204" pitchFamily="34" charset="0"/>
              </a:rPr>
              <a:t> claimed to have millions of users’ personal information available for purchase.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6AAFF90-89E1-46D5-B8B5-3BFDBB92D8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-10649" y="1"/>
            <a:ext cx="4690532" cy="6858000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E23A5D5-0DA4-2DD4-7650-54DDFBAEA1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rcRect/>
          <a:stretch/>
        </p:blipFill>
        <p:spPr>
          <a:xfrm>
            <a:off x="-10614" y="508389"/>
            <a:ext cx="4716664" cy="51576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F6617D5-4687-0843-82F5-DE2BCE799271}"/>
              </a:ext>
            </a:extLst>
          </p:cNvPr>
          <p:cNvSpPr txBox="1"/>
          <p:nvPr/>
        </p:nvSpPr>
        <p:spPr>
          <a:xfrm>
            <a:off x="558661" y="6424006"/>
            <a:ext cx="35519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hlinkClick r:id="rId5" tooltip="https://sunlightfoundation.com/2014/07/17/no-less-disclosure-will-not-reduce-dark-money/"/>
              </a:rPr>
              <a:t>This Photo</a:t>
            </a:r>
            <a:r>
              <a:rPr lang="en-US" sz="900" dirty="0"/>
              <a:t> by Unknown Author is licensed under </a:t>
            </a:r>
            <a:r>
              <a:rPr lang="en-US" sz="900" dirty="0">
                <a:hlinkClick r:id="rId6" tooltip="https://creativecommons.org/licenses/by/3.0/"/>
              </a:rPr>
              <a:t>CC BY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7548710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0">
            <a:extLst>
              <a:ext uri="{FF2B5EF4-FFF2-40B4-BE49-F238E27FC236}">
                <a16:creationId xmlns:a16="http://schemas.microsoft.com/office/drawing/2014/main" id="{94AB646F-3BE3-47A3-B14F-9CB84F6BF5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C16315-F096-B608-7472-D865628CFD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599"/>
            <a:ext cx="5978072" cy="148115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dirty="0"/>
              <a:t>How many users were affected?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7CFCAA-9246-F0D2-95E1-6AF57016D4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3795" y="2279176"/>
            <a:ext cx="5978072" cy="34156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36900" indent="0">
              <a:buNone/>
            </a:pPr>
            <a:r>
              <a:rPr lang="en-US" sz="2000" dirty="0">
                <a:solidFill>
                  <a:schemeClr val="tx1"/>
                </a:solidFill>
                <a:latin typeface="Arial Nova" panose="020B0504020202020204" pitchFamily="34" charset="0"/>
              </a:rPr>
              <a:t>Over 700 million users had personal data ‘scraped’ and put into a database. </a:t>
            </a:r>
          </a:p>
        </p:txBody>
      </p:sp>
      <p:pic>
        <p:nvPicPr>
          <p:cNvPr id="16" name="Picture 12">
            <a:extLst>
              <a:ext uri="{FF2B5EF4-FFF2-40B4-BE49-F238E27FC236}">
                <a16:creationId xmlns:a16="http://schemas.microsoft.com/office/drawing/2014/main" id="{E0BE7827-5B1A-4F37-BF70-19F7C5C6BD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7501468" y="1"/>
            <a:ext cx="4690532" cy="6858000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71D1254-1CFF-B741-8858-E27C5478E32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27616" r="27616"/>
          <a:stretch/>
        </p:blipFill>
        <p:spPr>
          <a:xfrm>
            <a:off x="7620351" y="0"/>
            <a:ext cx="4571649" cy="68579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76BFE94-481E-600E-8381-0FAC1067ED80}"/>
              </a:ext>
            </a:extLst>
          </p:cNvPr>
          <p:cNvSpPr txBox="1"/>
          <p:nvPr/>
        </p:nvSpPr>
        <p:spPr>
          <a:xfrm>
            <a:off x="7620351" y="6857990"/>
            <a:ext cx="457164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5" tooltip="https://askleo.com/how_do_i_recover_my_data_after_a_computer_crash/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6" tooltip="https://creativecommons.org/licenses/by-nc-nd/3.0/"/>
              </a:rPr>
              <a:t>CC BY-NC-ND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27238720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0AB9C63-27B3-4275-BF3D-3E47170455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518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75489D-2D86-8CFF-DCD8-6F2D3787A9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2100" y="508389"/>
            <a:ext cx="5441285" cy="292236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dirty="0"/>
              <a:t>What damage was caused by the breach?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B35D1C-8D46-0180-8132-B1190D7BCC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040993" y="3429000"/>
            <a:ext cx="6152244" cy="2833007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chemeClr val="tx1"/>
                </a:solidFill>
                <a:latin typeface="Arial Nova" panose="020B0504020202020204" pitchFamily="34" charset="0"/>
              </a:rPr>
              <a:t>The reputation and policies of </a:t>
            </a:r>
            <a:r>
              <a:rPr lang="en-US" sz="2000" dirty="0" err="1">
                <a:solidFill>
                  <a:schemeClr val="tx1"/>
                </a:solidFill>
                <a:latin typeface="Arial Nova" panose="020B0504020202020204" pitchFamily="34" charset="0"/>
              </a:rPr>
              <a:t>Linkedin</a:t>
            </a:r>
            <a:r>
              <a:rPr lang="en-US" sz="2000" dirty="0">
                <a:solidFill>
                  <a:schemeClr val="tx1"/>
                </a:solidFill>
                <a:latin typeface="Arial Nova" panose="020B0504020202020204" pitchFamily="34" charset="0"/>
              </a:rPr>
              <a:t> were scrutinized due to the incident. Business and personal </a:t>
            </a:r>
            <a:r>
              <a:rPr lang="en-US" sz="2000" dirty="0" err="1">
                <a:solidFill>
                  <a:schemeClr val="tx1"/>
                </a:solidFill>
                <a:latin typeface="Arial Nova" panose="020B0504020202020204" pitchFamily="34" charset="0"/>
              </a:rPr>
              <a:t>Linkedin</a:t>
            </a:r>
            <a:r>
              <a:rPr lang="en-US" sz="2000" dirty="0">
                <a:solidFill>
                  <a:schemeClr val="tx1"/>
                </a:solidFill>
                <a:latin typeface="Arial Nova" panose="020B0504020202020204" pitchFamily="34" charset="0"/>
              </a:rPr>
              <a:t> users were affected. With the information obtained by scraping, there were possibilities of increased phishing attacks.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6AAFF90-89E1-46D5-B8B5-3BFDBB92D8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-10649" y="1"/>
            <a:ext cx="4690532" cy="6858000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E23A5D5-0DA4-2DD4-7650-54DDFBAEA1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rcRect/>
          <a:stretch/>
        </p:blipFill>
        <p:spPr>
          <a:xfrm>
            <a:off x="15518" y="1345653"/>
            <a:ext cx="4716664" cy="30330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F6617D5-4687-0843-82F5-DE2BCE799271}"/>
              </a:ext>
            </a:extLst>
          </p:cNvPr>
          <p:cNvSpPr txBox="1"/>
          <p:nvPr/>
        </p:nvSpPr>
        <p:spPr>
          <a:xfrm>
            <a:off x="324328" y="6511753"/>
            <a:ext cx="471666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hlinkClick r:id="rId5" tooltip="http://www.i-tecnico.pt/phishing-o-que-e-tenha-cuidado/"/>
              </a:rPr>
              <a:t>This Photo</a:t>
            </a:r>
            <a:r>
              <a:rPr lang="en-US" sz="900" dirty="0"/>
              <a:t> by Unknown Author is licensed under </a:t>
            </a:r>
            <a:r>
              <a:rPr lang="en-US" sz="900" dirty="0">
                <a:hlinkClick r:id="rId6" tooltip="https://creativecommons.org/licenses/by-nc-nd/3.0/"/>
              </a:rPr>
              <a:t>CC BY-NC-ND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349482166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Arial Nova">
      <a:majorFont>
        <a:latin typeface="Arial Nova Light"/>
        <a:ea typeface=""/>
        <a:cs typeface=""/>
      </a:majorFont>
      <a:minorFont>
        <a:latin typeface="Arial Nova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5560E646-30AD-4BA0-97EA-A7A07DF5499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0CB38EC-895A-4F8F-8F75-E263501ABB5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7E70FC5-1855-47AB-8CE1-CB3C873A898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Integer pillars</Template>
  <TotalTime>252</TotalTime>
  <Words>542</Words>
  <Application>Microsoft Office PowerPoint</Application>
  <PresentationFormat>Widescreen</PresentationFormat>
  <Paragraphs>51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Arial Nova</vt:lpstr>
      <vt:lpstr>Arial Nova Light</vt:lpstr>
      <vt:lpstr>Calibri</vt:lpstr>
      <vt:lpstr>Wingdings 2</vt:lpstr>
      <vt:lpstr>SlateVTI</vt:lpstr>
      <vt:lpstr>DATA BREACH or DATA SCRAPE ?</vt:lpstr>
      <vt:lpstr>What company was involved?</vt:lpstr>
      <vt:lpstr>Who perpetrated the breach? </vt:lpstr>
      <vt:lpstr>What exactly happened?</vt:lpstr>
      <vt:lpstr>When did the breach occur?</vt:lpstr>
      <vt:lpstr>Where did the data turn up?</vt:lpstr>
      <vt:lpstr>Why did the breach occur?</vt:lpstr>
      <vt:lpstr>How many users were affected?</vt:lpstr>
      <vt:lpstr>What damage was caused by the breach?</vt:lpstr>
      <vt:lpstr>How did Linkedin respond?</vt:lpstr>
      <vt:lpstr>What could the company have done differently?</vt:lpstr>
      <vt:lpstr>Additional information that I learned during research: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BREACH or DATA SCRAPE ?</dc:title>
  <dc:creator>jeffreywalley</dc:creator>
  <cp:lastModifiedBy>jeffreywalley</cp:lastModifiedBy>
  <cp:revision>38</cp:revision>
  <dcterms:created xsi:type="dcterms:W3CDTF">2022-11-11T19:24:13Z</dcterms:created>
  <dcterms:modified xsi:type="dcterms:W3CDTF">2022-11-18T20:47:59Z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